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8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8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C5061-4449-44E2-9962-F912FBA0D545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95AF7-4340-46C7-B894-7398C98350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86610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C5061-4449-44E2-9962-F912FBA0D545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95AF7-4340-46C7-B894-7398C98350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0768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C5061-4449-44E2-9962-F912FBA0D545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95AF7-4340-46C7-B894-7398C98350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718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C5061-4449-44E2-9962-F912FBA0D545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95AF7-4340-46C7-B894-7398C98350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2525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C5061-4449-44E2-9962-F912FBA0D545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95AF7-4340-46C7-B894-7398C98350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9927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C5061-4449-44E2-9962-F912FBA0D545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95AF7-4340-46C7-B894-7398C98350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8353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C5061-4449-44E2-9962-F912FBA0D545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95AF7-4340-46C7-B894-7398C98350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2074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C5061-4449-44E2-9962-F912FBA0D545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95AF7-4340-46C7-B894-7398C98350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5246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C5061-4449-44E2-9962-F912FBA0D545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95AF7-4340-46C7-B894-7398C98350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4288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C5061-4449-44E2-9962-F912FBA0D545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95AF7-4340-46C7-B894-7398C98350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9523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CC5061-4449-44E2-9962-F912FBA0D545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B95AF7-4340-46C7-B894-7398C98350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7454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C5061-4449-44E2-9962-F912FBA0D545}" type="datetimeFigureOut">
              <a:rPr lang="en-GB" smtClean="0"/>
              <a:t>29/06/2015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B95AF7-4340-46C7-B894-7398C98350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9762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amesofgrey.com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roguelikeradio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oguelikeradio.com/2012/03/episode-25-permadeath.html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orig01.deviantart.net/a6ff/f/2014/303/7/2/death_splash___adom_r51_by_rarevenom-d84qv43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6" t="12902" r="22029" b="463"/>
          <a:stretch/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731520" y="393219"/>
            <a:ext cx="10530840" cy="1145824"/>
          </a:xfrm>
        </p:spPr>
        <p:txBody>
          <a:bodyPr>
            <a:noAutofit/>
          </a:bodyPr>
          <a:lstStyle/>
          <a:p>
            <a:r>
              <a:rPr lang="en-GB" b="1" dirty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glow rad="101600">
                    <a:schemeClr val="accent6">
                      <a:lumMod val="50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Alternative Death Systems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317500" y="5011257"/>
            <a:ext cx="3886199" cy="2239962"/>
          </a:xfrm>
          <a:prstGeom prst="snipRoundRect">
            <a:avLst/>
          </a:prstGeom>
          <a:solidFill>
            <a:schemeClr val="bg1">
              <a:alpha val="66000"/>
            </a:schemeClr>
          </a:solidFill>
        </p:spPr>
        <p:txBody>
          <a:bodyPr>
            <a:normAutofit/>
          </a:bodyPr>
          <a:lstStyle/>
          <a:p>
            <a:r>
              <a:rPr lang="en-GB" dirty="0" smtClean="0"/>
              <a:t>Darren Grey</a:t>
            </a:r>
          </a:p>
          <a:p>
            <a:r>
              <a:rPr lang="en-GB" sz="2000" dirty="0"/>
              <a:t>@dgrey0</a:t>
            </a:r>
          </a:p>
          <a:p>
            <a:r>
              <a:rPr lang="en-GB" sz="2000" dirty="0">
                <a:hlinkClick r:id="rId3"/>
              </a:rPr>
              <a:t>www.gamesofgrey.com</a:t>
            </a:r>
            <a:endParaRPr lang="en-GB" sz="2000" dirty="0"/>
          </a:p>
          <a:p>
            <a:r>
              <a:rPr lang="en-GB" sz="2000" dirty="0">
                <a:hlinkClick r:id="rId4"/>
              </a:rPr>
              <a:t>www.roguelikeradio.com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191509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098"/>
            <a:ext cx="9144000" cy="912877"/>
          </a:xfrm>
        </p:spPr>
        <p:txBody>
          <a:bodyPr>
            <a:noAutofit/>
          </a:bodyPr>
          <a:lstStyle/>
          <a:p>
            <a:r>
              <a:rPr lang="en-GB" sz="5400" b="1" dirty="0" err="1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accent6">
                      <a:lumMod val="50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DataQueen</a:t>
            </a:r>
            <a:r>
              <a:rPr lang="en-GB" sz="5400" b="1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accent6">
                      <a:lumMod val="50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 &amp; </a:t>
            </a:r>
            <a:r>
              <a:rPr lang="en-GB" sz="5400" b="1" dirty="0" err="1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accent6">
                      <a:lumMod val="50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FireTail</a:t>
            </a:r>
            <a:endParaRPr lang="en-GB" sz="5400" b="1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101600">
                  <a:schemeClr val="accent6">
                    <a:lumMod val="50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41325" y="1056442"/>
            <a:ext cx="8397875" cy="52586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Die when surrounded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More gradated than HP – can give near-death warning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Approaching enemies is inherently risky</a:t>
            </a:r>
            <a:endParaRPr lang="en-GB" sz="2800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63500">
                  <a:schemeClr val="bg1">
                    <a:lumMod val="8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27" t="23331" r="17894" b="14092"/>
          <a:stretch/>
        </p:blipFill>
        <p:spPr>
          <a:xfrm>
            <a:off x="647700" y="3276600"/>
            <a:ext cx="3733800" cy="3327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44"/>
          <a:stretch/>
        </p:blipFill>
        <p:spPr>
          <a:xfrm>
            <a:off x="4838700" y="3263900"/>
            <a:ext cx="3746500" cy="334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510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lh6.googleusercontent.com/IU3WG--4nf-W0m5VozfOgTcB8bFw5S621PY-R0pvOAIrO0FKDBLOPYGcdxJt9wQ-JINfPRxPFBuxwoId7XkWKvGLVZzj5CySkHKi_llnA_cy6u7L9kONFuwwdp74TagKcw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38"/>
          <a:stretch/>
        </p:blipFill>
        <p:spPr bwMode="auto">
          <a:xfrm>
            <a:off x="0" y="-12700"/>
            <a:ext cx="9144000" cy="687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47598"/>
            <a:ext cx="9144000" cy="912877"/>
          </a:xfrm>
        </p:spPr>
        <p:txBody>
          <a:bodyPr>
            <a:noAutofit/>
          </a:bodyPr>
          <a:lstStyle/>
          <a:p>
            <a:r>
              <a:rPr lang="en-GB" sz="5400" b="1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glow rad="101600">
                    <a:schemeClr val="accent6">
                      <a:lumMod val="50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Other Games</a:t>
            </a:r>
            <a:endParaRPr lang="en-GB" sz="5400" b="1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glow rad="101600">
                  <a:schemeClr val="accent6">
                    <a:lumMod val="50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93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098"/>
            <a:ext cx="9144000" cy="912877"/>
          </a:xfrm>
        </p:spPr>
        <p:txBody>
          <a:bodyPr>
            <a:noAutofit/>
          </a:bodyPr>
          <a:lstStyle/>
          <a:p>
            <a:r>
              <a:rPr lang="en-GB" sz="5400" b="1" dirty="0" err="1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accent6">
                      <a:lumMod val="50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HyperRogue</a:t>
            </a:r>
            <a:endParaRPr lang="en-GB" sz="5400" b="1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101600">
                  <a:schemeClr val="accent6">
                    <a:lumMod val="50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41325" y="1056442"/>
            <a:ext cx="8397875" cy="52586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One Hit Point model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Suicidal moves not allowed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No silly mistakes, only die when overwhelmed</a:t>
            </a:r>
            <a:endParaRPr lang="en-GB" sz="2800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63500">
                  <a:schemeClr val="bg1">
                    <a:lumMod val="8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pic>
        <p:nvPicPr>
          <p:cNvPr id="12290" name="Picture 2" descr="http://www.lgdb.org/sites/default/files/node_images/26966/1085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2487" y="2815771"/>
            <a:ext cx="4677219" cy="374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04775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098"/>
            <a:ext cx="9144000" cy="912877"/>
          </a:xfrm>
        </p:spPr>
        <p:txBody>
          <a:bodyPr>
            <a:noAutofit/>
          </a:bodyPr>
          <a:lstStyle/>
          <a:p>
            <a:r>
              <a:rPr lang="en-GB" sz="5400" b="1" dirty="0" err="1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accent6">
                      <a:lumMod val="50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Auro</a:t>
            </a:r>
            <a:endParaRPr lang="en-GB" sz="5400" b="1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101600">
                  <a:schemeClr val="accent6">
                    <a:lumMod val="50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41325" y="1056442"/>
            <a:ext cx="8397875" cy="52586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Die if pushed off terrain edge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Push monsters off edge to kill them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Range of player and monster abilities to support this</a:t>
            </a:r>
            <a:endParaRPr lang="en-GB" sz="2800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63500">
                  <a:schemeClr val="bg1">
                    <a:lumMod val="8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pic>
        <p:nvPicPr>
          <p:cNvPr id="13314" name="Picture 2" descr="http://wpuploads.appadvice.com/wp-content/uploads/2015/03/auro-577x102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29" b="25206"/>
          <a:stretch/>
        </p:blipFill>
        <p:spPr bwMode="auto">
          <a:xfrm>
            <a:off x="2542474" y="2815771"/>
            <a:ext cx="4059051" cy="3743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088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098"/>
            <a:ext cx="9144000" cy="912877"/>
          </a:xfrm>
        </p:spPr>
        <p:txBody>
          <a:bodyPr>
            <a:noAutofit/>
          </a:bodyPr>
          <a:lstStyle/>
          <a:p>
            <a:r>
              <a:rPr lang="en-GB" sz="5400" b="1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accent6">
                      <a:lumMod val="50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Nightfall</a:t>
            </a:r>
            <a:endParaRPr lang="en-GB" sz="5400" b="1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101600">
                  <a:schemeClr val="accent6">
                    <a:lumMod val="50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41325" y="1056442"/>
            <a:ext cx="8397875" cy="52586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Die if engulfed in darkness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Not instant – “soft” death condition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Death is always visible and threatening!</a:t>
            </a:r>
            <a:endParaRPr lang="en-GB" sz="2800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63500">
                  <a:schemeClr val="bg1">
                    <a:lumMod val="8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pic>
        <p:nvPicPr>
          <p:cNvPr id="14338" name="Picture 2" descr="http://roguelikechallenge.appspot.com/static/images/38_nightf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352" y="2818727"/>
            <a:ext cx="4857296" cy="376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433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 dir="r"/>
      </p:transition>
    </mc:Choice>
    <mc:Fallback xmlns=""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098"/>
            <a:ext cx="9144000" cy="912877"/>
          </a:xfrm>
        </p:spPr>
        <p:txBody>
          <a:bodyPr>
            <a:noAutofit/>
          </a:bodyPr>
          <a:lstStyle/>
          <a:p>
            <a:r>
              <a:rPr lang="en-GB" sz="5400" b="1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accent6">
                      <a:lumMod val="50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Sonic the Hedgehog</a:t>
            </a:r>
            <a:endParaRPr lang="en-GB" sz="5400" b="1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101600">
                  <a:schemeClr val="accent6">
                    <a:lumMod val="50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41325" y="1056442"/>
            <a:ext cx="8397875" cy="52586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Lose rings on collisions (with conditions)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Chance to recover some rings immediately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Death if struck with zero rings</a:t>
            </a:r>
            <a:endParaRPr lang="en-GB" sz="2800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63500">
                  <a:schemeClr val="bg1">
                    <a:lumMod val="8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pic>
        <p:nvPicPr>
          <p:cNvPr id="15362" name="Picture 2" descr="http://www.vintagevideogamer.net/wp-content/uploads/2012/04/sonic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429" y="2822016"/>
            <a:ext cx="4214812" cy="376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8782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s.hswstatic.com/gif/near-death-experienc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098"/>
            <a:ext cx="9144000" cy="912877"/>
          </a:xfrm>
        </p:spPr>
        <p:txBody>
          <a:bodyPr>
            <a:noAutofit/>
          </a:bodyPr>
          <a:lstStyle/>
          <a:p>
            <a:r>
              <a:rPr lang="en-GB" sz="5400" b="1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glow rad="101600">
                    <a:schemeClr val="accent6">
                      <a:lumMod val="50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Near Death Experiences</a:t>
            </a:r>
            <a:endParaRPr lang="en-GB" sz="5400" b="1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glow rad="101600">
                  <a:schemeClr val="accent6">
                    <a:lumMod val="50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8635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41324" y="287185"/>
            <a:ext cx="8397875" cy="52586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1200"/>
              </a:spcAft>
            </a:pPr>
            <a:r>
              <a:rPr lang="en-GB" sz="2800" dirty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ADOM – True Berserk:</a:t>
            </a:r>
          </a:p>
          <a:p>
            <a:pPr algn="l">
              <a:spcAft>
                <a:spcPts val="1200"/>
              </a:spcAft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Remove armour and change tactics for attack bonuses</a:t>
            </a:r>
            <a:endParaRPr lang="en-GB" sz="2800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63500">
                  <a:schemeClr val="bg1">
                    <a:lumMod val="8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pic>
        <p:nvPicPr>
          <p:cNvPr id="17410" name="Picture 2" descr="http://i45.tinypic.com/291zzo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0832" y="1399189"/>
            <a:ext cx="6458857" cy="5319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567396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441324" y="287185"/>
            <a:ext cx="8397875" cy="52586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1200"/>
              </a:spcAft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Tales of </a:t>
            </a:r>
            <a:r>
              <a:rPr lang="en-GB" sz="2800" dirty="0" err="1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Maj’Eyal</a:t>
            </a: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 – Unstoppable:</a:t>
            </a:r>
            <a:endParaRPr lang="en-GB" sz="2800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63500">
                  <a:schemeClr val="bg1">
                    <a:lumMod val="8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  <a:p>
            <a:pPr algn="l">
              <a:spcAft>
                <a:spcPts val="1200"/>
              </a:spcAft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Activating talent reduces HP to 1 and enters battle frenzy</a:t>
            </a:r>
            <a:endParaRPr lang="en-GB" sz="2800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63500">
                  <a:schemeClr val="bg1">
                    <a:lumMod val="8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pic>
        <p:nvPicPr>
          <p:cNvPr id="18434" name="Picture 2" descr="http://i.imgur.com/S83JcFV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70" t="9822" r="21982" b="34623"/>
          <a:stretch/>
        </p:blipFill>
        <p:spPr bwMode="auto">
          <a:xfrm>
            <a:off x="1991403" y="1496331"/>
            <a:ext cx="5297715" cy="5011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9737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098"/>
            <a:ext cx="9144000" cy="912877"/>
          </a:xfrm>
        </p:spPr>
        <p:txBody>
          <a:bodyPr>
            <a:noAutofit/>
          </a:bodyPr>
          <a:lstStyle/>
          <a:p>
            <a:r>
              <a:rPr lang="en-GB" sz="5400" b="1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accent6">
                      <a:lumMod val="50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Good Death Systems</a:t>
            </a:r>
            <a:endParaRPr lang="en-GB" sz="5400" b="1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101600">
                  <a:schemeClr val="accent6">
                    <a:lumMod val="50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41325" y="1056442"/>
            <a:ext cx="8397875" cy="52586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Clear when near death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Not by accident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Give player choices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Player’s fault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Drama</a:t>
            </a: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!</a:t>
            </a:r>
            <a:endParaRPr lang="en-GB" sz="2800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63500">
                  <a:schemeClr val="bg1">
                    <a:lumMod val="8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pic>
        <p:nvPicPr>
          <p:cNvPr id="3" name="Sean Bean Death Reel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74699" end="0.333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93333" y="3285671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18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7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gravestoneartwear.com/tshirts/gsawredo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0008" y="-152400"/>
            <a:ext cx="9872133" cy="740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62467" y="1269519"/>
            <a:ext cx="9144000" cy="1145824"/>
          </a:xfrm>
        </p:spPr>
        <p:txBody>
          <a:bodyPr>
            <a:noAutofit/>
          </a:bodyPr>
          <a:lstStyle/>
          <a:p>
            <a:r>
              <a:rPr lang="en-GB" sz="5400" b="1" dirty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accent6">
                      <a:lumMod val="50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Contents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414057" y="2415343"/>
            <a:ext cx="4335085" cy="363502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1200"/>
              </a:spcAft>
            </a:pPr>
            <a:r>
              <a:rPr lang="en-GB" sz="32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Role of Death</a:t>
            </a:r>
          </a:p>
          <a:p>
            <a:pPr algn="l">
              <a:spcAft>
                <a:spcPts val="1200"/>
              </a:spcAft>
            </a:pPr>
            <a:r>
              <a:rPr lang="en-GB" sz="32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HP Model</a:t>
            </a:r>
          </a:p>
          <a:p>
            <a:pPr algn="l">
              <a:spcAft>
                <a:spcPts val="1200"/>
              </a:spcAft>
            </a:pPr>
            <a:r>
              <a:rPr lang="en-GB" sz="32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My Experiments</a:t>
            </a:r>
          </a:p>
          <a:p>
            <a:pPr algn="l">
              <a:spcAft>
                <a:spcPts val="1200"/>
              </a:spcAft>
            </a:pPr>
            <a:r>
              <a:rPr lang="en-GB" sz="32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Other Games</a:t>
            </a:r>
          </a:p>
          <a:p>
            <a:pPr algn="l">
              <a:spcAft>
                <a:spcPts val="1200"/>
              </a:spcAft>
            </a:pPr>
            <a:r>
              <a:rPr lang="en-GB" sz="32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Near Death Experiences</a:t>
            </a:r>
          </a:p>
          <a:p>
            <a:pPr algn="l">
              <a:spcAft>
                <a:spcPts val="1200"/>
              </a:spcAft>
            </a:pPr>
            <a:r>
              <a:rPr lang="en-GB" sz="32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A Good Death System</a:t>
            </a:r>
            <a:endParaRPr lang="en-GB" sz="3200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63500">
                  <a:schemeClr val="bg1">
                    <a:lumMod val="8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78257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i51.tinypic.com/2liv96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56" t="3637" r="15880" b="790"/>
          <a:stretch/>
        </p:blipFill>
        <p:spPr bwMode="auto">
          <a:xfrm>
            <a:off x="-14514" y="-29029"/>
            <a:ext cx="9173029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567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media1.fdncms.com/styleweekly/imager/the-hr-department/u/original/1421663/cartoon38_deat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400" y="3220720"/>
            <a:ext cx="4546600" cy="363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098"/>
            <a:ext cx="9144000" cy="1145824"/>
          </a:xfrm>
        </p:spPr>
        <p:txBody>
          <a:bodyPr>
            <a:noAutofit/>
          </a:bodyPr>
          <a:lstStyle/>
          <a:p>
            <a:r>
              <a:rPr lang="en-GB" sz="5400" b="1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accent6">
                      <a:lumMod val="50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Role of Death</a:t>
            </a:r>
            <a:endParaRPr lang="en-GB" sz="5400" b="1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101600">
                  <a:schemeClr val="accent6">
                    <a:lumMod val="50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508000" y="1437442"/>
            <a:ext cx="6340856" cy="453155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40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The ultimate consequence</a:t>
            </a:r>
            <a:endParaRPr lang="en-GB" sz="4000" dirty="0" smtClean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63500">
                  <a:schemeClr val="bg1">
                    <a:lumMod val="8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  <a:p>
            <a:pPr marL="457200" indent="-45720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40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Tension</a:t>
            </a:r>
          </a:p>
          <a:p>
            <a:pPr marL="457200" indent="-45720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40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Fun</a:t>
            </a:r>
          </a:p>
          <a:p>
            <a:pPr marL="457200" indent="-45720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40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Role-playing</a:t>
            </a:r>
          </a:p>
          <a:p>
            <a:pPr marL="457200" indent="-457200" algn="l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GB" sz="40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Enforce Learning</a:t>
            </a:r>
            <a:endParaRPr lang="en-GB" sz="4000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63500">
                  <a:schemeClr val="bg1">
                    <a:lumMod val="8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300" y="5863145"/>
            <a:ext cx="4483100" cy="7347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 smtClean="0">
                <a:hlinkClick r:id="rId3"/>
              </a:rPr>
              <a:t>http://www.roguelikeradio.com/2012/03/episode-25-permadeath.html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0697012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098"/>
            <a:ext cx="9144000" cy="817627"/>
          </a:xfrm>
        </p:spPr>
        <p:txBody>
          <a:bodyPr>
            <a:noAutofit/>
          </a:bodyPr>
          <a:lstStyle/>
          <a:p>
            <a:r>
              <a:rPr lang="en-GB" sz="4800" b="1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accent6">
                      <a:lumMod val="50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Changing Death?</a:t>
            </a:r>
            <a:endParaRPr lang="en-GB" sz="4800" b="1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101600">
                  <a:schemeClr val="accent6">
                    <a:lumMod val="50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pic>
        <p:nvPicPr>
          <p:cNvPr id="4098" name="Picture 2" descr="http://2.bp.blogspot.com/-8eOvCHUt4y8/VCV3Ko2KJrI/AAAAAAAAARY/3Bd9yQBYMKM/s1600/Tales%2BGame%2BOver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7"/>
          <a:stretch/>
        </p:blipFill>
        <p:spPr bwMode="auto">
          <a:xfrm>
            <a:off x="5085232" y="981076"/>
            <a:ext cx="3278429" cy="2119848"/>
          </a:xfrm>
          <a:prstGeom prst="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flend.net/images/princess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1" y="981076"/>
            <a:ext cx="3278808" cy="2122444"/>
          </a:xfrm>
          <a:prstGeom prst="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ages.eurogamer.net/2014/usgamer/Rogue-Legacy-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6"/>
          <a:stretch/>
        </p:blipFill>
        <p:spPr bwMode="auto">
          <a:xfrm>
            <a:off x="5067300" y="3810584"/>
            <a:ext cx="3300568" cy="2120093"/>
          </a:xfrm>
          <a:prstGeom prst="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ages.akamai.steamusercontent.com/ugc/3282305675416301388/B4E4E9C3BE3354EED36ABCCF203190115BCF3930/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412" y="3810584"/>
            <a:ext cx="3278807" cy="2120093"/>
          </a:xfrm>
          <a:prstGeom prst="rect">
            <a:avLst/>
          </a:prstGeom>
          <a:noFill/>
          <a:ln w="285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615947" y="3148657"/>
            <a:ext cx="3206753" cy="70167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1800"/>
              </a:spcAft>
            </a:pPr>
            <a:r>
              <a:rPr lang="en-GB" sz="1800" dirty="0" err="1" smtClean="0">
                <a:ln w="952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ookman Old Style" panose="02050604050505020204" pitchFamily="18" charset="0"/>
              </a:rPr>
              <a:t>PrincessRL</a:t>
            </a:r>
            <a:r>
              <a:rPr lang="en-GB" sz="1800" dirty="0" smtClean="0">
                <a:ln w="952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ookman Old Style" panose="02050604050505020204" pitchFamily="18" charset="0"/>
              </a:rPr>
              <a:t> – Death not the fail condition</a:t>
            </a:r>
            <a:endParaRPr lang="en-GB" sz="1800" dirty="0">
              <a:ln w="9525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63500">
                  <a:schemeClr val="bg1">
                    <a:lumMod val="8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4978400" y="3148657"/>
            <a:ext cx="3206753" cy="70167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1800"/>
              </a:spcAft>
            </a:pPr>
            <a:r>
              <a:rPr lang="en-GB" sz="1800" dirty="0" smtClean="0">
                <a:ln w="952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ookman Old Style" panose="02050604050505020204" pitchFamily="18" charset="0"/>
              </a:rPr>
              <a:t>Tales of </a:t>
            </a:r>
            <a:r>
              <a:rPr lang="en-GB" sz="1800" dirty="0" err="1" smtClean="0">
                <a:ln w="952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ookman Old Style" panose="02050604050505020204" pitchFamily="18" charset="0"/>
              </a:rPr>
              <a:t>Maj’Eyal</a:t>
            </a:r>
            <a:r>
              <a:rPr lang="en-GB" sz="1800" dirty="0" smtClean="0">
                <a:ln w="952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ookman Old Style" panose="02050604050505020204" pitchFamily="18" charset="0"/>
              </a:rPr>
              <a:t> – Extra chances after death</a:t>
            </a:r>
            <a:endParaRPr lang="en-GB" sz="1800" dirty="0">
              <a:ln w="9525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63500">
                  <a:schemeClr val="bg1">
                    <a:lumMod val="8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15947" y="6006765"/>
            <a:ext cx="3397253" cy="70167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1800"/>
              </a:spcAft>
            </a:pPr>
            <a:r>
              <a:rPr lang="en-GB" sz="1800" dirty="0" err="1" smtClean="0">
                <a:ln w="952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ookman Old Style" panose="02050604050505020204" pitchFamily="18" charset="0"/>
              </a:rPr>
              <a:t>Dungeonmans</a:t>
            </a:r>
            <a:r>
              <a:rPr lang="en-GB" sz="1800" dirty="0" smtClean="0">
                <a:ln w="952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ookman Old Style" panose="02050604050505020204" pitchFamily="18" charset="0"/>
              </a:rPr>
              <a:t> – Progression across deaths</a:t>
            </a:r>
            <a:endParaRPr lang="en-GB" sz="1800" dirty="0">
              <a:ln w="9525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63500">
                  <a:schemeClr val="bg1">
                    <a:lumMod val="8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4978400" y="6006765"/>
            <a:ext cx="3397253" cy="70167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1800"/>
              </a:spcAft>
            </a:pPr>
            <a:r>
              <a:rPr lang="en-GB" sz="1800" dirty="0" smtClean="0">
                <a:ln w="9525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ookman Old Style" panose="02050604050505020204" pitchFamily="18" charset="0"/>
              </a:rPr>
              <a:t>Rogue Legacy – Death is part of progression</a:t>
            </a:r>
            <a:endParaRPr lang="en-GB" sz="1800" dirty="0">
              <a:ln w="9525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63500">
                  <a:schemeClr val="bg1">
                    <a:lumMod val="8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81076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098"/>
            <a:ext cx="9144000" cy="912877"/>
          </a:xfrm>
        </p:spPr>
        <p:txBody>
          <a:bodyPr>
            <a:noAutofit/>
          </a:bodyPr>
          <a:lstStyle/>
          <a:p>
            <a:r>
              <a:rPr lang="en-GB" sz="5400" b="1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accent6">
                      <a:lumMod val="50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The HP Model</a:t>
            </a:r>
            <a:endParaRPr lang="en-GB" sz="5400" b="1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101600">
                  <a:schemeClr val="accent6">
                    <a:lumMod val="50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41325" y="1094542"/>
            <a:ext cx="5372100" cy="52586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Aft>
                <a:spcPts val="600"/>
              </a:spcAft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Pros:</a:t>
            </a:r>
          </a:p>
          <a:p>
            <a:pPr marL="457200" indent="-4572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Easy</a:t>
            </a:r>
          </a:p>
          <a:p>
            <a:pPr marL="457200" indent="-4572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Granular</a:t>
            </a:r>
          </a:p>
          <a:p>
            <a:pPr marL="457200" indent="-4572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Well-known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Cons:</a:t>
            </a:r>
          </a:p>
          <a:p>
            <a:pPr marL="571500" indent="-5715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Scaling numbers</a:t>
            </a:r>
          </a:p>
          <a:p>
            <a:pPr marL="571500" indent="-5715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Death by many cuts</a:t>
            </a:r>
          </a:p>
          <a:p>
            <a:pPr marL="571500" indent="-5715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Can feel too safe</a:t>
            </a:r>
          </a:p>
          <a:p>
            <a:pPr marL="571500" indent="-5715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Recovery methods break balance</a:t>
            </a:r>
          </a:p>
          <a:p>
            <a:pPr marL="571500" indent="-5715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Circumvented by </a:t>
            </a:r>
            <a:r>
              <a:rPr lang="en-GB" sz="2800" dirty="0" err="1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insta</a:t>
            </a: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-deaths</a:t>
            </a:r>
          </a:p>
          <a:p>
            <a:pPr marL="571500" indent="-5715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Boring</a:t>
            </a:r>
            <a:endParaRPr lang="en-GB" sz="2800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63500">
                  <a:schemeClr val="bg1">
                    <a:lumMod val="8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pic>
        <p:nvPicPr>
          <p:cNvPr id="5122" name="Picture 2" descr="http://images2.fanpop.com/images/polls/252000/252408_1244986973506_fu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3425" y="1656517"/>
            <a:ext cx="3135367" cy="3686175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69858" y="4819472"/>
            <a:ext cx="2222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chemeClr val="bg1">
                    <a:lumMod val="9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HP: 19/27</a:t>
            </a:r>
            <a:endParaRPr lang="en-GB" sz="2800" b="1" dirty="0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chemeClr val="bg1">
                  <a:lumMod val="95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0192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928" b="5639"/>
          <a:stretch/>
        </p:blipFill>
        <p:spPr>
          <a:xfrm>
            <a:off x="1" y="0"/>
            <a:ext cx="9158514" cy="685074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15" y="-290285"/>
            <a:ext cx="9144000" cy="1145824"/>
          </a:xfrm>
        </p:spPr>
        <p:txBody>
          <a:bodyPr>
            <a:noAutofit/>
          </a:bodyPr>
          <a:lstStyle/>
          <a:p>
            <a:r>
              <a:rPr lang="en-GB" sz="5400" b="1" dirty="0" smtClean="0">
                <a:ln w="9525">
                  <a:solidFill>
                    <a:schemeClr val="tx1">
                      <a:lumMod val="95000"/>
                      <a:lumOff val="5000"/>
                    </a:schemeClr>
                  </a:solidFill>
                  <a:prstDash val="solid"/>
                </a:ln>
                <a:solidFill>
                  <a:schemeClr val="bg1">
                    <a:lumMod val="95000"/>
                  </a:schemeClr>
                </a:solidFill>
                <a:effectLst>
                  <a:glow rad="101600">
                    <a:schemeClr val="accent6">
                      <a:lumMod val="50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My Experiments With Death</a:t>
            </a:r>
            <a:endParaRPr lang="en-GB" sz="5400" b="1" dirty="0">
              <a:ln w="9525">
                <a:solidFill>
                  <a:schemeClr val="tx1">
                    <a:lumMod val="95000"/>
                    <a:lumOff val="5000"/>
                  </a:schemeClr>
                </a:solidFill>
                <a:prstDash val="solid"/>
              </a:ln>
              <a:solidFill>
                <a:schemeClr val="bg1">
                  <a:lumMod val="95000"/>
                </a:schemeClr>
              </a:solidFill>
              <a:effectLst>
                <a:glow rad="101600">
                  <a:schemeClr val="accent6">
                    <a:lumMod val="50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85670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098"/>
            <a:ext cx="9144000" cy="912877"/>
          </a:xfrm>
        </p:spPr>
        <p:txBody>
          <a:bodyPr>
            <a:noAutofit/>
          </a:bodyPr>
          <a:lstStyle/>
          <a:p>
            <a:r>
              <a:rPr lang="en-GB" sz="5400" b="1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accent6">
                      <a:lumMod val="50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Gruesome</a:t>
            </a:r>
            <a:endParaRPr lang="en-GB" sz="5400" b="1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101600">
                  <a:schemeClr val="accent6">
                    <a:lumMod val="50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41324" y="1056442"/>
            <a:ext cx="7864475" cy="52586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One Hit Point model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Zones of death from enemy light cones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Must disable enemies to attack, or get them to stumble into you</a:t>
            </a:r>
            <a:endParaRPr lang="en-GB" sz="2800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63500">
                  <a:schemeClr val="bg1">
                    <a:lumMod val="8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pic>
        <p:nvPicPr>
          <p:cNvPr id="7170" name="Picture 2" descr="http://www.gamesofgrey.com/games/gruesome/gruesome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" t="6405" r="1149" b="1299"/>
          <a:stretch/>
        </p:blipFill>
        <p:spPr bwMode="auto">
          <a:xfrm>
            <a:off x="1221881" y="3149600"/>
            <a:ext cx="6700238" cy="344404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2178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098"/>
            <a:ext cx="9144000" cy="912877"/>
          </a:xfrm>
        </p:spPr>
        <p:txBody>
          <a:bodyPr>
            <a:noAutofit/>
          </a:bodyPr>
          <a:lstStyle/>
          <a:p>
            <a:r>
              <a:rPr lang="en-GB" sz="5400" b="1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accent6">
                      <a:lumMod val="50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Toby the Trapper</a:t>
            </a:r>
            <a:endParaRPr lang="en-GB" sz="5400" b="1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101600">
                  <a:schemeClr val="accent6">
                    <a:lumMod val="50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41325" y="1056442"/>
            <a:ext cx="4714875" cy="52586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One Hit Point model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Enemies bump to kill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Can only harm enemies with pre-laid traps</a:t>
            </a:r>
            <a:endParaRPr lang="en-GB" sz="2800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63500">
                  <a:schemeClr val="bg1">
                    <a:lumMod val="8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pic>
        <p:nvPicPr>
          <p:cNvPr id="8194" name="Picture 2" descr="http://www.gamesofgrey.com/games/trapper/trapper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127" y="3242320"/>
            <a:ext cx="6531695" cy="333628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563885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098"/>
            <a:ext cx="9144000" cy="912877"/>
          </a:xfrm>
        </p:spPr>
        <p:txBody>
          <a:bodyPr>
            <a:noAutofit/>
          </a:bodyPr>
          <a:lstStyle/>
          <a:p>
            <a:r>
              <a:rPr lang="en-GB" sz="5400" b="1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101600">
                    <a:schemeClr val="accent6">
                      <a:lumMod val="50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Mosaic</a:t>
            </a:r>
            <a:endParaRPr lang="en-GB" sz="5400" b="1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101600">
                  <a:schemeClr val="accent6">
                    <a:lumMod val="50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41325" y="1056442"/>
            <a:ext cx="8397875" cy="52586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2-stage death, based on terrain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Enemies bump to change terrain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Kill enemies by surrounding them with coloured tiles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800" dirty="0" smtClean="0">
                <a:ln w="9525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glow rad="63500">
                    <a:schemeClr val="bg1">
                      <a:lumMod val="85000"/>
                      <a:alpha val="40000"/>
                    </a:schemeClr>
                  </a:glow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Old English Text MT" panose="03040902040508030806" pitchFamily="66" charset="0"/>
              </a:rPr>
              <a:t>Easy to survive unless overwhelmed</a:t>
            </a:r>
            <a:endParaRPr lang="en-GB" sz="2800" dirty="0">
              <a:ln w="9525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glow rad="63500">
                  <a:schemeClr val="bg1">
                    <a:lumMod val="85000"/>
                    <a:alpha val="40000"/>
                  </a:schemeClr>
                </a:glow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Old English Text MT" panose="03040902040508030806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4400" y="3345170"/>
            <a:ext cx="4775200" cy="31849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8463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163</TotalTime>
  <Words>329</Words>
  <Application>Microsoft Office PowerPoint</Application>
  <PresentationFormat>On-screen Show (4:3)</PresentationFormat>
  <Paragraphs>83</Paragraphs>
  <Slides>20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Bookman Old Style</vt:lpstr>
      <vt:lpstr>Calibri</vt:lpstr>
      <vt:lpstr>Calibri Light</vt:lpstr>
      <vt:lpstr>Courier New</vt:lpstr>
      <vt:lpstr>Old English Text MT</vt:lpstr>
      <vt:lpstr>Office Theme</vt:lpstr>
      <vt:lpstr>Alternative Death Systems</vt:lpstr>
      <vt:lpstr>Contents</vt:lpstr>
      <vt:lpstr>Role of Death</vt:lpstr>
      <vt:lpstr>Changing Death?</vt:lpstr>
      <vt:lpstr>The HP Model</vt:lpstr>
      <vt:lpstr>My Experiments With Death</vt:lpstr>
      <vt:lpstr>Gruesome</vt:lpstr>
      <vt:lpstr>Toby the Trapper</vt:lpstr>
      <vt:lpstr>Mosaic</vt:lpstr>
      <vt:lpstr>DataQueen &amp; FireTail</vt:lpstr>
      <vt:lpstr>Other Games</vt:lpstr>
      <vt:lpstr>HyperRogue</vt:lpstr>
      <vt:lpstr>Auro</vt:lpstr>
      <vt:lpstr>Nightfall</vt:lpstr>
      <vt:lpstr>Sonic the Hedgehog</vt:lpstr>
      <vt:lpstr>Near Death Experiences</vt:lpstr>
      <vt:lpstr>PowerPoint Presentation</vt:lpstr>
      <vt:lpstr>PowerPoint Presentation</vt:lpstr>
      <vt:lpstr>Good Death Systems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Alternative Death Systems</dc:title>
  <dc:creator>Grey</dc:creator>
  <cp:lastModifiedBy>Grey</cp:lastModifiedBy>
  <cp:revision>19</cp:revision>
  <dcterms:created xsi:type="dcterms:W3CDTF">2015-06-24T23:42:42Z</dcterms:created>
  <dcterms:modified xsi:type="dcterms:W3CDTF">2015-06-29T17:18:09Z</dcterms:modified>
</cp:coreProperties>
</file>